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60" r:id="rId4"/>
    <p:sldId id="261" r:id="rId5"/>
    <p:sldId id="263" r:id="rId6"/>
    <p:sldId id="264" r:id="rId7"/>
    <p:sldId id="265" r:id="rId8"/>
    <p:sldId id="266" r:id="rId9"/>
    <p:sldId id="262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59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D09622"/>
    <a:srgbClr val="FF9E1D"/>
    <a:srgbClr val="CC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47" d="100"/>
          <a:sy n="47" d="100"/>
        </p:scale>
        <p:origin x="-6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5B611-5395-4745-9913-D149F9A6BF54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C23DB-BDAB-4F8A-880B-D95C766352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C23DB-BDAB-4F8A-880B-D95C7663525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65064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5566870"/>
            <a:ext cx="6400800" cy="83545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4969-C987-443F-AA3B-F916E404ACD8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145FD-A479-47F0-B83C-6766A0C0FCA3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78861-1908-4C58-9F6B-AE4414C0AFAF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652E-2587-4072-A2AF-8A96F3599A14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277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2F33-FF48-497B-BFE0-E38123000275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25F8-57E1-4326-ACD5-86DC3156A96A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1B0A-29D7-4711-8DD8-F0BE21C1E1B5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3AE7-1102-4E35-8312-E892DA17A185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78986-F255-400A-925C-31A58AABB364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7923-645D-40B3-8A16-209539E28C7C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69521-419B-4AB7-810F-3E782A940466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F8E9E-526C-42BE-AFD3-6E875E50915D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65593-BABE-4610-8182-F4083959D4EE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4286256"/>
            <a:ext cx="7929618" cy="1216395"/>
          </a:xfrm>
        </p:spPr>
        <p:txBody>
          <a:bodyPr>
            <a:normAutofit/>
          </a:bodyPr>
          <a:lstStyle/>
          <a:p>
            <a:r>
              <a:rPr lang="sr-Cyrl-R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Припрема за завршни тест из књижевности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Седми разред</a:t>
            </a:r>
          </a:p>
          <a:p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BA44-90F3-4FB2-A769-AB009F720BB6}" type="datetime1">
              <a:rPr lang="sr-Cyrl-RS" smtClean="0"/>
              <a:pPr/>
              <a:t>28.5.2015</a:t>
            </a:fld>
            <a:r>
              <a:rPr lang="sr-Cyrl-RS" dirty="0" smtClean="0"/>
              <a:t>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600" dirty="0" smtClean="0"/>
              <a:t>O</a:t>
            </a:r>
            <a:r>
              <a:rPr lang="sr-Cyrl-RS" sz="1600" dirty="0" smtClean="0"/>
              <a:t>Ш "Десанка Максимовић"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средњег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571744"/>
            <a:ext cx="7715304" cy="1428760"/>
          </a:xfrm>
        </p:spPr>
        <p:txBody>
          <a:bodyPr>
            <a:normAutofit fontScale="92500" lnSpcReduction="20000"/>
          </a:bodyPr>
          <a:lstStyle/>
          <a:p>
            <a:r>
              <a:rPr lang="sr-Cyrl-RS" sz="3600" dirty="0" smtClean="0"/>
              <a:t>Повезује дело са временом у којем је настало и са временом које се узима за оквир приповедања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00166" y="4286256"/>
          <a:ext cx="6096000" cy="128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571504">
                <a:tc rowSpan="2">
                  <a:txBody>
                    <a:bodyPr/>
                    <a:lstStyle/>
                    <a:p>
                      <a:r>
                        <a:rPr lang="sr-Cyrl-RS" dirty="0" smtClean="0"/>
                        <a:t>Прича о кмету Симану</a:t>
                      </a:r>
                      <a:endParaRPr lang="en-US" dirty="0"/>
                    </a:p>
                  </a:txBody>
                  <a:tcPr anchor="ctr"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О</a:t>
                      </a:r>
                      <a:r>
                        <a:rPr lang="sr-Cyrl-RS" baseline="0" dirty="0" smtClean="0"/>
                        <a:t> ком веку приповеда писац?</a:t>
                      </a:r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У ком веку је</a:t>
                      </a:r>
                      <a:r>
                        <a:rPr lang="sr-Cyrl-RS" baseline="0" dirty="0" smtClean="0"/>
                        <a:t> написано дело?</a:t>
                      </a:r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средњег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571744"/>
            <a:ext cx="7715304" cy="1428760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Повезује наслов дела и род, врсту и лик из дела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00166" y="4286256"/>
          <a:ext cx="5183442" cy="15430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7454"/>
                <a:gridCol w="2825988"/>
              </a:tblGrid>
              <a:tr h="571504">
                <a:tc rowSpan="3">
                  <a:txBody>
                    <a:bodyPr/>
                    <a:lstStyle/>
                    <a:p>
                      <a:r>
                        <a:rPr lang="sr-Cyrl-RS" dirty="0" smtClean="0"/>
                        <a:t>“Чиновникова</a:t>
                      </a:r>
                      <a:r>
                        <a:rPr lang="sr-Cyrl-RS" baseline="0" dirty="0" smtClean="0"/>
                        <a:t> смрт”</a:t>
                      </a:r>
                      <a:endParaRPr lang="en-US" dirty="0"/>
                    </a:p>
                  </a:txBody>
                  <a:tcPr anchor="ctr"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Књижевни</a:t>
                      </a:r>
                      <a:r>
                        <a:rPr lang="sr-Cyrl-RS" baseline="0" dirty="0" smtClean="0"/>
                        <a:t> род</a:t>
                      </a:r>
                      <a:endParaRPr lang="en-US" dirty="0"/>
                    </a:p>
                  </a:txBody>
                  <a:tcPr anchor="ctr">
                    <a:solidFill>
                      <a:srgbClr val="D09622"/>
                    </a:solidFill>
                  </a:tcPr>
                </a:tc>
              </a:tr>
              <a:tr h="55237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Књижевна врста</a:t>
                      </a:r>
                      <a:endParaRPr lang="en-US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9622"/>
                    </a:solidFill>
                  </a:tcPr>
                </a:tc>
              </a:tr>
              <a:tr h="4191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Главни јунак</a:t>
                      </a:r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962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средњег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571744"/>
            <a:ext cx="7715304" cy="1428760"/>
          </a:xfrm>
        </p:spPr>
        <p:txBody>
          <a:bodyPr>
            <a:normAutofit fontScale="92500"/>
          </a:bodyPr>
          <a:lstStyle/>
          <a:p>
            <a:r>
              <a:rPr lang="sr-Cyrl-RS" sz="3600" dirty="0" smtClean="0"/>
              <a:t>Разликује књижевнонаучне врсте: биографију, аутобиографију, дневник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43042" y="4214818"/>
          <a:ext cx="60960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Назив дела</a:t>
                      </a:r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Назив врсте</a:t>
                      </a:r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Житије</a:t>
                      </a:r>
                      <a:r>
                        <a:rPr lang="sr-Cyrl-RS" baseline="0" dirty="0" smtClean="0"/>
                        <a:t> св. Симеона</a:t>
                      </a:r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68B1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аутобиографија</a:t>
                      </a:r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дневник</a:t>
                      </a:r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средњег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571744"/>
            <a:ext cx="7715304" cy="1428760"/>
          </a:xfrm>
        </p:spPr>
        <p:txBody>
          <a:bodyPr>
            <a:normAutofit fontScale="92500" lnSpcReduction="20000"/>
          </a:bodyPr>
          <a:lstStyle/>
          <a:p>
            <a:r>
              <a:rPr lang="sr-Cyrl-RS" sz="3600" dirty="0" smtClean="0"/>
              <a:t>Препознаје и одређује стилске фигуре персонификацију, хиперболу, градацију, метафору и контраст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43042" y="4214818"/>
          <a:ext cx="6096000" cy="2026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Пример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Назив</a:t>
                      </a:r>
                      <a:r>
                        <a:rPr lang="sr-Cyrl-RS" baseline="0" dirty="0" smtClean="0"/>
                        <a:t> стилске фигуре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“Колубара се крије</a:t>
                      </a:r>
                      <a:r>
                        <a:rPr lang="sr-Cyrl-RS" baseline="0" dirty="0" smtClean="0"/>
                        <a:t> иза врба”</a:t>
                      </a:r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“Па се Ива коња приватио,</a:t>
                      </a:r>
                    </a:p>
                    <a:p>
                      <a:r>
                        <a:rPr lang="sr-Cyrl-RS" dirty="0" smtClean="0"/>
                        <a:t>Па на мејдан оде певајући,</a:t>
                      </a:r>
                    </a:p>
                    <a:p>
                      <a:r>
                        <a:rPr lang="sr-Cyrl-RS" dirty="0" smtClean="0"/>
                        <a:t>Родитељи осташе плачући.”</a:t>
                      </a:r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“У мој срцу поноћ.”</a:t>
                      </a:r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средњег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571744"/>
            <a:ext cx="7715304" cy="1428760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Препознаје унутрашњи монолог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57224" y="3429000"/>
            <a:ext cx="7786742" cy="2769989"/>
          </a:xfrm>
          <a:prstGeom prst="rect">
            <a:avLst/>
          </a:prstGeom>
          <a:solidFill>
            <a:srgbClr val="D68B1C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RS" sz="2400" b="1" dirty="0" smtClean="0"/>
              <a:t>Подвуци делове текста који представљају унутрашњи монолог:</a:t>
            </a:r>
          </a:p>
          <a:p>
            <a:endParaRPr lang="sr-Cyrl-RS" dirty="0" smtClean="0"/>
          </a:p>
          <a:p>
            <a:r>
              <a:rPr lang="sr-Cyrl-RS" dirty="0" smtClean="0"/>
              <a:t>“А у старчићу препознаде цивилног генерала Брижалова, који је служио  у министарству саобраћаја. “Попрскао сам га! – помисли Червјаков.</a:t>
            </a:r>
          </a:p>
          <a:p>
            <a:pPr>
              <a:buFontTx/>
              <a:buChar char="-"/>
            </a:pPr>
            <a:r>
              <a:rPr lang="sr-Cyrl-RS" dirty="0" smtClean="0"/>
              <a:t>Није  мој старешина, туђ је, али ипак није згодно. Треба се извинити.”</a:t>
            </a:r>
          </a:p>
          <a:p>
            <a:pPr>
              <a:buFontTx/>
              <a:buChar char="-"/>
            </a:pPr>
            <a:r>
              <a:rPr lang="sr-Cyrl-RS" dirty="0" smtClean="0"/>
              <a:t>Червјаков се накашља, наже се горњим делом тела напред и шану генералу на уво:</a:t>
            </a:r>
          </a:p>
          <a:p>
            <a:pPr>
              <a:buFontTx/>
              <a:buChar char="-"/>
            </a:pPr>
            <a:r>
              <a:rPr lang="sr-Cyrl-RS" dirty="0" smtClean="0"/>
              <a:t>- Извините, ваше превасходство, ја сам вас испрскао... ја сам нехотично...”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напредног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571744"/>
            <a:ext cx="8286808" cy="1428760"/>
          </a:xfrm>
        </p:spPr>
        <p:txBody>
          <a:bodyPr>
            <a:normAutofit fontScale="92500" lnSpcReduction="20000"/>
          </a:bodyPr>
          <a:lstStyle/>
          <a:p>
            <a:r>
              <a:rPr lang="sr-Cyrl-RS" sz="3600" dirty="0" smtClean="0"/>
              <a:t>Ученик  наводи наслов дела , аутора, род и врсту на основу одломака, ликова, карактеристичних тема и мотива</a:t>
            </a:r>
            <a:endParaRPr lang="en-US" sz="3600" dirty="0" smtClean="0"/>
          </a:p>
          <a:p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071670" y="4786322"/>
          <a:ext cx="5881686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81686"/>
              </a:tblGrid>
              <a:tr h="148336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Поп</a:t>
                      </a:r>
                      <a:r>
                        <a:rPr lang="sr-Cyrl-RS" baseline="0" dirty="0" smtClean="0"/>
                        <a:t> Ћира и поп Спира                        Анђелија</a:t>
                      </a:r>
                      <a:endParaRPr lang="en-US" dirty="0"/>
                    </a:p>
                    <a:p>
                      <a:r>
                        <a:rPr lang="sr-Cyrl-RS" dirty="0" smtClean="0"/>
                        <a:t>Кањош Мацедоновић                         Пера</a:t>
                      </a:r>
                    </a:p>
                    <a:p>
                      <a:r>
                        <a:rPr lang="sr-Cyrl-RS" baseline="0" dirty="0" smtClean="0"/>
                        <a:t>Диоба Јакшића                                      Фурлан</a:t>
                      </a:r>
                    </a:p>
                    <a:p>
                      <a:r>
                        <a:rPr lang="sr-Cyrl-RS" baseline="0" dirty="0" smtClean="0"/>
                        <a:t>Смрт војводе Пријезде                        Јелица</a:t>
                      </a:r>
                    </a:p>
                    <a:p>
                      <a:endParaRPr lang="en-US" dirty="0"/>
                    </a:p>
                  </a:txBody>
                  <a:tcPr anchor="ctr">
                    <a:solidFill>
                      <a:srgbClr val="D68B1C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071670" y="4071942"/>
            <a:ext cx="5786478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sr-Cyrl-RS" dirty="0" smtClean="0"/>
              <a:t>Повежи назив јкњижевног дела са именом јунака: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напредног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192" y="2714620"/>
            <a:ext cx="8286808" cy="2214578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Ученик издваја основне одлике књижевних родова и врста у конкретном тексту</a:t>
            </a:r>
            <a:endParaRPr lang="en-US" sz="3600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r-Cyrl-RS" dirty="0" smtClean="0"/>
              <a:t>Коју драмску одлику не препознајете у следећем тексту.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57356" y="1785926"/>
            <a:ext cx="7016195" cy="295647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ТАСА (чита): „Плава риба, кљукана династија... 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ЈЕРОТИЈЕ (тргне се и отме му): Ама, није то, ко ти то даде? Господин-Вићо, ово је требало уништити. (Трпа у џеп ову, а вади из другог џепа другу хартију и даје је Таси.) Ово читај... 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ТАСА (чита): „Строго поверљиво”. 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ЈЕРОТИЈЕ: Чули сте, господо, „строго поверљиво”. Тасо, ево ти овде пред свима кажем: да ћу ти ноге пребити ако одавде зађеш по чаршији и истртљаш шта си прочитао.</a:t>
            </a:r>
            <a:endParaRPr lang="en-US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529B-7B0C-46C7-8703-A321C9DB0D3B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214546" y="4643446"/>
            <a:ext cx="250033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дидаскалије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2214546" y="5357826"/>
            <a:ext cx="250033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смењивање сцена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5643570" y="5429264"/>
            <a:ext cx="250033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дијалог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5643570" y="4572008"/>
            <a:ext cx="250033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подела на лица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0338055">
            <a:off x="428596" y="2571744"/>
            <a:ext cx="8229600" cy="1714512"/>
          </a:xfrm>
        </p:spPr>
        <p:txBody>
          <a:bodyPr>
            <a:noAutofit/>
          </a:bodyPr>
          <a:lstStyle/>
          <a:p>
            <a:r>
              <a:rPr lang="sr-Cyrl-RS" sz="3200" dirty="0" smtClean="0">
                <a:solidFill>
                  <a:schemeClr val="bg1"/>
                </a:solidFill>
              </a:rPr>
              <a:t>Ова презентација је направљена за потребе редовне наставе српског језика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7923-645D-40B3-8A16-209539E28C7C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20213319">
            <a:off x="2786050" y="4643446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chemeClr val="bg1"/>
                </a:solidFill>
              </a:rPr>
              <a:t>Аутор:   Биљана Кнежевић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Нивои знања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7422" y="2786058"/>
            <a:ext cx="4043362" cy="2857520"/>
          </a:xfrm>
        </p:spPr>
        <p:txBody>
          <a:bodyPr/>
          <a:lstStyle/>
          <a:p>
            <a:r>
              <a:rPr lang="sr-Cyrl-RS" sz="3600" dirty="0" smtClean="0"/>
              <a:t>Основни</a:t>
            </a:r>
            <a:endParaRPr lang="en-US" sz="3600" dirty="0" smtClean="0"/>
          </a:p>
          <a:p>
            <a:r>
              <a:rPr lang="sr-Cyrl-RS" sz="3600" dirty="0" smtClean="0"/>
              <a:t>Средњи </a:t>
            </a:r>
            <a:endParaRPr lang="en-US" sz="3600" dirty="0" smtClean="0"/>
          </a:p>
          <a:p>
            <a:r>
              <a:rPr lang="sr-Cyrl-RS" sz="3600" dirty="0" smtClean="0"/>
              <a:t>Напредни</a:t>
            </a: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основног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571744"/>
            <a:ext cx="7715304" cy="1428760"/>
          </a:xfrm>
        </p:spPr>
        <p:txBody>
          <a:bodyPr/>
          <a:lstStyle/>
          <a:p>
            <a:r>
              <a:rPr lang="sr-Cyrl-RS" sz="3600" dirty="0" smtClean="0"/>
              <a:t>Ученик повезује наслове дела са именима аутора тих дела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00166" y="4286256"/>
          <a:ext cx="6096000" cy="110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Стефан Митров Љубиша</a:t>
                      </a:r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  <a:tr h="20066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“Прича о кмету</a:t>
                      </a:r>
                      <a:r>
                        <a:rPr lang="sr-Cyrl-RS" baseline="0" dirty="0" smtClean="0"/>
                        <a:t> Симану”</a:t>
                      </a:r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Антон Павлович</a:t>
                      </a:r>
                      <a:r>
                        <a:rPr lang="sr-Cyrl-RS" baseline="0" dirty="0" smtClean="0"/>
                        <a:t> Чехов</a:t>
                      </a:r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основног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2357430"/>
            <a:ext cx="7572428" cy="1428760"/>
          </a:xfrm>
        </p:spPr>
        <p:txBody>
          <a:bodyPr/>
          <a:lstStyle/>
          <a:p>
            <a:r>
              <a:rPr lang="sr-Cyrl-RS" sz="3600" dirty="0" smtClean="0"/>
              <a:t>Разликује усмену и ауторску књижевност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85918" y="3786190"/>
            <a:ext cx="5000660" cy="2585323"/>
          </a:xfrm>
          <a:prstGeom prst="rect">
            <a:avLst/>
          </a:prstGeom>
          <a:solidFill>
            <a:srgbClr val="D68B1C"/>
          </a:solidFill>
        </p:spPr>
        <p:txBody>
          <a:bodyPr wrap="square" rtlCol="0">
            <a:spAutoFit/>
          </a:bodyPr>
          <a:lstStyle/>
          <a:p>
            <a:r>
              <a:rPr lang="sr-Cyrl-RS" dirty="0" smtClean="0"/>
              <a:t>“Жетву жела лепота девојка</a:t>
            </a:r>
          </a:p>
          <a:p>
            <a:r>
              <a:rPr lang="sr-Cyrl-RS" dirty="0" smtClean="0"/>
              <a:t>Златном руком и сребрним српом.</a:t>
            </a:r>
          </a:p>
          <a:p>
            <a:r>
              <a:rPr lang="sr-Cyrl-RS" dirty="0" smtClean="0"/>
              <a:t>Кад је било око пола дана,</a:t>
            </a:r>
          </a:p>
          <a:p>
            <a:r>
              <a:rPr lang="sr-Cyrl-RS" dirty="0" smtClean="0"/>
              <a:t>Запевала лепота девојка:</a:t>
            </a:r>
          </a:p>
          <a:p>
            <a:r>
              <a:rPr lang="sr-Cyrl-RS" dirty="0" smtClean="0"/>
              <a:t>Мама, зашто плачеш, је л писао тата?</a:t>
            </a:r>
          </a:p>
          <a:p>
            <a:r>
              <a:rPr lang="sr-Cyrl-RS" dirty="0" smtClean="0"/>
              <a:t>Ко би мене снопље повезао – </a:t>
            </a:r>
          </a:p>
          <a:p>
            <a:r>
              <a:rPr lang="sr-Cyrl-RS" dirty="0" smtClean="0"/>
              <a:t>Дала бих му моје бело лице.</a:t>
            </a:r>
          </a:p>
          <a:p>
            <a:r>
              <a:rPr lang="sr-Cyrl-RS" dirty="0" smtClean="0"/>
              <a:t>Кол ли би ми водице донео – </a:t>
            </a:r>
          </a:p>
          <a:p>
            <a:r>
              <a:rPr lang="sr-Cyrl-RS" dirty="0" smtClean="0"/>
              <a:t>Дала би му моје чарне очи.”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71604" y="3500438"/>
            <a:ext cx="564360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Подвуци стих који не припада овој народној песми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основног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571744"/>
            <a:ext cx="8286808" cy="1428760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Ученик разликује основне књижевне родове: лирику, епику и драму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28596" y="3929067"/>
          <a:ext cx="8358246" cy="2686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44"/>
                <a:gridCol w="2071702"/>
              </a:tblGrid>
              <a:tr h="857256">
                <a:tc>
                  <a:txBody>
                    <a:bodyPr/>
                    <a:lstStyle/>
                    <a:p>
                      <a:r>
                        <a:rPr lang="sr-Cyrl-RS" dirty="0" smtClean="0"/>
                        <a:t>Улазиш</a:t>
                      </a:r>
                      <a:r>
                        <a:rPr lang="sr-Cyrl-RS" baseline="0" dirty="0" smtClean="0"/>
                        <a:t> у собу. Сузе те већ гуше.</a:t>
                      </a:r>
                    </a:p>
                    <a:p>
                      <a:r>
                        <a:rPr lang="sr-Cyrl-RS" baseline="0" dirty="0" smtClean="0"/>
                        <a:t>А два наша цвета из четири рата</a:t>
                      </a:r>
                    </a:p>
                    <a:p>
                      <a:r>
                        <a:rPr lang="sr-Cyrl-RS" baseline="0" dirty="0" smtClean="0"/>
                        <a:t>У твоме су крилу, образе ти суше.</a:t>
                      </a:r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sr-Cyrl-RS" dirty="0" smtClean="0"/>
                        <a:t>ДОБРОСАВ: Пет</a:t>
                      </a:r>
                      <a:r>
                        <a:rPr lang="sr-Cyrl-RS" baseline="0" dirty="0" smtClean="0"/>
                        <a:t> дана му се јављам, па ме не прима!</a:t>
                      </a:r>
                    </a:p>
                    <a:p>
                      <a:r>
                        <a:rPr lang="sr-Cyrl-RS" baseline="0" dirty="0" smtClean="0"/>
                        <a:t>АРСА: Пакад дођете на ред, ваљда?</a:t>
                      </a:r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sr-Cyrl-RS" dirty="0" smtClean="0"/>
                        <a:t>И</a:t>
                      </a:r>
                      <a:r>
                        <a:rPr lang="sr-Cyrl-RS" baseline="0" dirty="0" smtClean="0"/>
                        <a:t> кад е смркне, он отиде под јабуку па легне под њом да је чува, али кад јабуде већ почну зрети, он заспи па кад се у зору пробуди, а то јабука обрана.</a:t>
                      </a:r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основног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2357430"/>
            <a:ext cx="7572428" cy="1428760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Разликује врсте стиха, строфе и риме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071802" y="3500438"/>
            <a:ext cx="3571900" cy="1200329"/>
          </a:xfrm>
          <a:prstGeom prst="rect">
            <a:avLst/>
          </a:prstGeom>
          <a:solidFill>
            <a:srgbClr val="D68B1C"/>
          </a:solidFill>
        </p:spPr>
        <p:txBody>
          <a:bodyPr wrap="square" rtlCol="0">
            <a:spAutoFit/>
          </a:bodyPr>
          <a:lstStyle/>
          <a:p>
            <a:r>
              <a:rPr lang="sr-Cyrl-RS" dirty="0" smtClean="0"/>
              <a:t>“Ево га вече изнад кућа,</a:t>
            </a:r>
          </a:p>
          <a:p>
            <a:r>
              <a:rPr lang="sr-Cyrl-RS" dirty="0" smtClean="0"/>
              <a:t>Над огњем ко чаробњаг чара,</a:t>
            </a:r>
          </a:p>
          <a:p>
            <a:r>
              <a:rPr lang="sr-Cyrl-RS" dirty="0" smtClean="0"/>
              <a:t>И већ се дише мирисна пара</a:t>
            </a:r>
          </a:p>
          <a:p>
            <a:r>
              <a:rPr lang="sr-Cyrl-RS" dirty="0" smtClean="0"/>
              <a:t>Меда и теста врућа.”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00034" y="4429132"/>
            <a:ext cx="257176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Одреди врсту риме.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357554" y="5000636"/>
            <a:ext cx="257176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Одреди  врсту трећег стиха.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357950" y="4429132"/>
            <a:ext cx="257176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Одреди врсту строфе.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основног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57430"/>
            <a:ext cx="8929718" cy="1428760"/>
          </a:xfrm>
        </p:spPr>
        <p:txBody>
          <a:bodyPr/>
          <a:lstStyle/>
          <a:p>
            <a:r>
              <a:rPr lang="sr-Cyrl-RS" sz="3600" dirty="0" smtClean="0"/>
              <a:t>Препознаје различите облике казивања у тексту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71670" y="3214686"/>
            <a:ext cx="5000660" cy="1754326"/>
          </a:xfrm>
          <a:prstGeom prst="rect">
            <a:avLst/>
          </a:prstGeom>
          <a:solidFill>
            <a:srgbClr val="D68B1C"/>
          </a:solidFill>
        </p:spPr>
        <p:txBody>
          <a:bodyPr wrap="square" rtlCol="0">
            <a:spAutoFit/>
          </a:bodyPr>
          <a:lstStyle/>
          <a:p>
            <a:r>
              <a:rPr lang="sr-Cyrl-RS" dirty="0" smtClean="0"/>
              <a:t>“Тек што оне одлете, пробуди се царев син , па пита слугу:</a:t>
            </a:r>
          </a:p>
          <a:p>
            <a:pPr>
              <a:buFontTx/>
              <a:buChar char="-"/>
            </a:pPr>
            <a:r>
              <a:rPr lang="sr-Cyrl-RS" dirty="0" smtClean="0"/>
              <a:t>Јесу ли долазиле?</a:t>
            </a:r>
          </a:p>
          <a:p>
            <a:r>
              <a:rPr lang="sr-Cyrl-RS" dirty="0" smtClean="0"/>
              <a:t>А слуга му одговори:</a:t>
            </a:r>
          </a:p>
          <a:p>
            <a:r>
              <a:rPr lang="sr-Cyrl-RS" dirty="0" smtClean="0"/>
              <a:t>-Јесу, и поручиле су ти да их још и сутра можеш овде дочекати, па више никад овде неће доћи.”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14282" y="5572140"/>
            <a:ext cx="207170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нарација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428860" y="5572140"/>
            <a:ext cx="207170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дескрипција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714876" y="5572140"/>
            <a:ext cx="207170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монолог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6858016" y="5572140"/>
            <a:ext cx="207170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дијалог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основног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571744"/>
            <a:ext cx="8286808" cy="1428760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Ученик препознаје стилске фигуре епитет, поређење и ономатопеју</a:t>
            </a: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00100" y="4071942"/>
          <a:ext cx="6858048" cy="16430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58190"/>
                <a:gridCol w="1699858"/>
              </a:tblGrid>
              <a:tr h="568756">
                <a:tc>
                  <a:txBody>
                    <a:bodyPr/>
                    <a:lstStyle/>
                    <a:p>
                      <a:r>
                        <a:rPr lang="sr-Cyrl-RS" baseline="0" dirty="0" smtClean="0"/>
                        <a:t>Пуче по граду </a:t>
                      </a:r>
                      <a:r>
                        <a:rPr lang="sr-Cyrl-RS" u="sng" baseline="0" dirty="0" smtClean="0"/>
                        <a:t>глас као муња </a:t>
                      </a:r>
                      <a:r>
                        <a:rPr lang="sr-Cyrl-RS" baseline="0" dirty="0" smtClean="0"/>
                        <a:t>да је Фурлан погинуо.</a:t>
                      </a:r>
                    </a:p>
                  </a:txBody>
                  <a:tcPr anchor="ctr"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  <a:tr h="442366">
                <a:tc>
                  <a:txBody>
                    <a:bodyPr/>
                    <a:lstStyle/>
                    <a:p>
                      <a:r>
                        <a:rPr lang="sr-Cyrl-RS" dirty="0" smtClean="0"/>
                        <a:t>На њима поју</a:t>
                      </a:r>
                      <a:r>
                        <a:rPr lang="sr-Cyrl-RS" baseline="0" dirty="0" smtClean="0"/>
                        <a:t> с</a:t>
                      </a:r>
                      <a:r>
                        <a:rPr lang="sr-Cyrl-RS" u="sng" baseline="0" dirty="0" smtClean="0"/>
                        <a:t>латке </a:t>
                      </a:r>
                      <a:r>
                        <a:rPr lang="sr-Cyrl-RS" baseline="0" dirty="0" smtClean="0"/>
                        <a:t>птице.</a:t>
                      </a:r>
                      <a:endParaRPr lang="en-US" dirty="0"/>
                    </a:p>
                  </a:txBody>
                  <a:tcPr anchor="ctr"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  <a:tr h="631952">
                <a:tc>
                  <a:txBody>
                    <a:bodyPr/>
                    <a:lstStyle/>
                    <a:p>
                      <a:r>
                        <a:rPr lang="sr-Cyrl-RS" u="sng" dirty="0" smtClean="0"/>
                        <a:t>Зазвоне звона </a:t>
                      </a:r>
                      <a:r>
                        <a:rPr lang="sr-Cyrl-RS" dirty="0" smtClean="0"/>
                        <a:t>у свијем</a:t>
                      </a:r>
                      <a:r>
                        <a:rPr lang="sr-Cyrl-RS" baseline="0" dirty="0" smtClean="0"/>
                        <a:t> црквама.</a:t>
                      </a:r>
                      <a:endParaRPr lang="en-US" dirty="0"/>
                    </a:p>
                  </a:txBody>
                  <a:tcPr anchor="ctr"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основног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500306"/>
            <a:ext cx="8143932" cy="2643206"/>
          </a:xfrm>
        </p:spPr>
        <p:txBody>
          <a:bodyPr/>
          <a:lstStyle/>
          <a:p>
            <a:r>
              <a:rPr lang="sr-Cyrl-RS" sz="3600" dirty="0" smtClean="0"/>
              <a:t>Уочава елементе књижевноуметничког текста: тему, мотив, фабулу, време, место  радње, лик...</a:t>
            </a: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28.5.2015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856</Words>
  <Application>Microsoft Office PowerPoint</Application>
  <PresentationFormat>On-screen Show (4:3)</PresentationFormat>
  <Paragraphs>176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Припрема за завршни тест из књижевности</vt:lpstr>
      <vt:lpstr>Нивои знања</vt:lpstr>
      <vt:lpstr>Задаци са основног нивоа</vt:lpstr>
      <vt:lpstr>Задаци са основног нивоа</vt:lpstr>
      <vt:lpstr>Задаци са основног нивоа</vt:lpstr>
      <vt:lpstr>Задаци са основног нивоа</vt:lpstr>
      <vt:lpstr>Задаци са основног нивоа</vt:lpstr>
      <vt:lpstr>Задаци са основног нивоа</vt:lpstr>
      <vt:lpstr>Задаци са основног нивоа</vt:lpstr>
      <vt:lpstr>Задаци са средњег нивоа</vt:lpstr>
      <vt:lpstr>Задаци са средњег нивоа</vt:lpstr>
      <vt:lpstr>Задаци са средњег нивоа</vt:lpstr>
      <vt:lpstr>Задаци са средњег нивоа</vt:lpstr>
      <vt:lpstr>Задаци са средњег нивоа</vt:lpstr>
      <vt:lpstr>Задаци са напредног нивоа</vt:lpstr>
      <vt:lpstr>Задаци са напредног нивоа</vt:lpstr>
      <vt:lpstr>Коју драмску одлику не препознајете у следећем тексту.</vt:lpstr>
      <vt:lpstr>Ова презентација је направљена за потребе редовне наставе српског језика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Biljana Knezevic</cp:lastModifiedBy>
  <cp:revision>54</cp:revision>
  <dcterms:created xsi:type="dcterms:W3CDTF">2013-08-21T19:17:07Z</dcterms:created>
  <dcterms:modified xsi:type="dcterms:W3CDTF">2015-05-28T17:14:57Z</dcterms:modified>
</cp:coreProperties>
</file>